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5" r:id="rId44"/>
  </p:sldIdLst>
  <p:sldSz cx="12192000" cy="6858000"/>
  <p:notesSz cx="12192000" cy="6858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046FF-C49E-449F-8B56-6EA9B450FF6C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7F39C-BD39-4086-827E-E7C1932CE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429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67651-D470-4BD8-81BD-1FFF82EB3B0B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4F03F-28A9-4988-BC71-ACA5BA53D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2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E66E5-5C3F-4CBB-BDD2-43874403A140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00E62-33EC-4F33-8B57-1E12C0C98DD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07AF6-96E5-45BC-89F5-8CBBE0B7DDFC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" y="6161532"/>
            <a:ext cx="1165860" cy="359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0" y="685800"/>
                </a:moveTo>
                <a:lnTo>
                  <a:pt x="12192000" y="6858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204447" y="495300"/>
            <a:ext cx="375285" cy="375285"/>
          </a:xfrm>
          <a:custGeom>
            <a:avLst/>
            <a:gdLst/>
            <a:ahLst/>
            <a:cxnLst/>
            <a:rect l="l" t="t" r="r" b="b"/>
            <a:pathLst>
              <a:path w="375284" h="375284">
                <a:moveTo>
                  <a:pt x="374903" y="0"/>
                </a:moveTo>
                <a:lnTo>
                  <a:pt x="0" y="0"/>
                </a:lnTo>
                <a:lnTo>
                  <a:pt x="374903" y="374903"/>
                </a:lnTo>
                <a:lnTo>
                  <a:pt x="37490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0BB39-784A-49B7-8B83-171FB3A3B45D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" y="6161532"/>
            <a:ext cx="1165860" cy="359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0" y="685800"/>
                </a:moveTo>
                <a:lnTo>
                  <a:pt x="12192000" y="6858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204447" y="495300"/>
            <a:ext cx="375285" cy="375285"/>
          </a:xfrm>
          <a:custGeom>
            <a:avLst/>
            <a:gdLst/>
            <a:ahLst/>
            <a:cxnLst/>
            <a:rect l="l" t="t" r="r" b="b"/>
            <a:pathLst>
              <a:path w="375284" h="375284">
                <a:moveTo>
                  <a:pt x="374903" y="0"/>
                </a:moveTo>
                <a:lnTo>
                  <a:pt x="0" y="0"/>
                </a:lnTo>
                <a:lnTo>
                  <a:pt x="374903" y="374903"/>
                </a:lnTo>
                <a:lnTo>
                  <a:pt x="37490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06896-28AC-445C-821B-56CEBFDC94AF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09600" y="6161532"/>
            <a:ext cx="1165860" cy="359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32430" y="2637866"/>
            <a:ext cx="7327138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006FC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792461" y="6237659"/>
            <a:ext cx="1824354" cy="198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67070"/>
                </a:solidFill>
                <a:latin typeface="Noto Sans"/>
                <a:cs typeface="Noto Sans"/>
              </a:defRPr>
            </a:lvl1pPr>
          </a:lstStyle>
          <a:p>
            <a:pPr marL="12700">
              <a:lnSpc>
                <a:spcPct val="100000"/>
              </a:lnSpc>
              <a:spcBef>
                <a:spcPts val="165"/>
              </a:spcBef>
            </a:pPr>
            <a:endParaRPr spc="-2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25A27-02E8-45F1-B622-55CE8CA2242C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ft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00200"/>
            <a:ext cx="12192000" cy="3238500"/>
          </a:xfrm>
          <a:custGeom>
            <a:avLst/>
            <a:gdLst/>
            <a:ahLst/>
            <a:cxnLst/>
            <a:rect l="l" t="t" r="r" b="b"/>
            <a:pathLst>
              <a:path w="12192000" h="3238500">
                <a:moveTo>
                  <a:pt x="0" y="3238500"/>
                </a:moveTo>
                <a:lnTo>
                  <a:pt x="12192000" y="3238500"/>
                </a:lnTo>
                <a:lnTo>
                  <a:pt x="12192000" y="0"/>
                </a:lnTo>
                <a:lnTo>
                  <a:pt x="0" y="0"/>
                </a:lnTo>
                <a:lnTo>
                  <a:pt x="0" y="32385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2566542"/>
            <a:ext cx="355790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CEH: </a:t>
            </a:r>
            <a:r>
              <a:rPr sz="2800" spc="75" dirty="0">
                <a:solidFill>
                  <a:srgbClr val="FFFFFF"/>
                </a:solidFill>
                <a:latin typeface="Arial"/>
                <a:cs typeface="Arial"/>
              </a:rPr>
              <a:t>Understanding 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Ethical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Hacking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5154371"/>
            <a:ext cx="3557904" cy="713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00"/>
              </a:spcBef>
            </a:pPr>
            <a:r>
              <a:rPr lang="en-US" b="1" spc="-5" dirty="0" smtClean="0">
                <a:solidFill>
                  <a:srgbClr val="404040"/>
                </a:solidFill>
                <a:latin typeface="Arial"/>
                <a:cs typeface="Arial"/>
              </a:rPr>
              <a:t>Eng.\ Mohamed Magdy Ali</a:t>
            </a:r>
            <a:endParaRPr lang="en-US" sz="2000" dirty="0"/>
          </a:p>
          <a:p>
            <a:r>
              <a:rPr lang="en-US" sz="2000" dirty="0"/>
              <a:t> </a:t>
            </a:r>
            <a:r>
              <a:rPr lang="en-US" sz="2000" b="1" dirty="0"/>
              <a:t>Cyber Security Specialist </a:t>
            </a:r>
            <a:endParaRPr b="1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2952" y="1604772"/>
            <a:ext cx="6096000" cy="323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D743849-7828-4AF1-B8AA-5CF6505DF88E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58660"/>
            <a:ext cx="2796582" cy="2796582"/>
          </a:xfrm>
          <a:prstGeom prst="rect">
            <a:avLst/>
          </a:prstGeom>
          <a:effectLst>
            <a:glow rad="596900">
              <a:schemeClr val="accent1">
                <a:alpha val="40000"/>
              </a:schemeClr>
            </a:glow>
            <a:outerShdw dist="88900" dir="3000000" sx="1000" sy="1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7618" y="1003929"/>
            <a:ext cx="6608305" cy="4928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569CE3B-C280-4863-A701-E2E9E87DC02B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2304" y="787908"/>
            <a:ext cx="6912864" cy="534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EC60AF7-B41D-4FC5-8BD4-30F8F17C2AF9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057" y="3007309"/>
            <a:ext cx="7454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 dirty="0"/>
              <a:t>The </a:t>
            </a:r>
            <a:r>
              <a:rPr spc="-235" dirty="0"/>
              <a:t>Phases </a:t>
            </a:r>
            <a:r>
              <a:rPr spc="-195" dirty="0"/>
              <a:t>of </a:t>
            </a:r>
            <a:r>
              <a:rPr spc="-305" dirty="0"/>
              <a:t>Ethical</a:t>
            </a:r>
            <a:r>
              <a:rPr spc="-665" dirty="0"/>
              <a:t> </a:t>
            </a:r>
            <a:r>
              <a:rPr spc="-275" dirty="0"/>
              <a:t>Hacking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096B1C8-4BA7-497C-8D59-5C94B572D790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199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solidFill>
                  <a:srgbClr val="002060"/>
                </a:solidFill>
                <a:latin typeface="Arial"/>
                <a:cs typeface="Arial"/>
              </a:rPr>
              <a:t>Reconnaissance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05923" y="973359"/>
            <a:ext cx="6571132" cy="4906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52FA95A-E4AF-4F44-BDDA-DB751B7465A5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259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Scanning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2036" y="901040"/>
            <a:ext cx="6598379" cy="4949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90A8B7B-B0C7-447C-8A26-1A2C53EE77B2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024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Gaining</a:t>
            </a:r>
            <a:r>
              <a:rPr sz="2400" spc="-3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002060"/>
                </a:solidFill>
                <a:latin typeface="Arial"/>
                <a:cs typeface="Arial"/>
              </a:rPr>
              <a:t>Access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68172" y="1028058"/>
            <a:ext cx="6284221" cy="46960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0122EF4-019C-4B05-8BB0-F5B80EFF93BA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623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002060"/>
                </a:solidFill>
                <a:latin typeface="Arial"/>
                <a:cs typeface="Arial"/>
              </a:rPr>
              <a:t>Maintaining</a:t>
            </a:r>
            <a:r>
              <a:rPr sz="2400" spc="-3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215" dirty="0">
                <a:solidFill>
                  <a:srgbClr val="002060"/>
                </a:solidFill>
                <a:latin typeface="Arial"/>
                <a:cs typeface="Arial"/>
              </a:rPr>
              <a:t>Access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95912" y="986021"/>
            <a:ext cx="6353120" cy="4784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46DCF56-05BB-460A-AE95-35B14149E71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064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Clearing</a:t>
            </a:r>
            <a:r>
              <a:rPr sz="2400" spc="-3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Tracks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0343" y="998464"/>
            <a:ext cx="6623496" cy="4945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D8CB5FB-0819-417A-AD4F-63FB077B0C39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9251" y="3007309"/>
            <a:ext cx="84162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Network </a:t>
            </a:r>
            <a:r>
              <a:rPr spc="-220" dirty="0"/>
              <a:t>vs </a:t>
            </a:r>
            <a:r>
              <a:rPr spc="-210" dirty="0"/>
              <a:t>Web </a:t>
            </a:r>
            <a:r>
              <a:rPr spc="-260" dirty="0"/>
              <a:t>Browser</a:t>
            </a:r>
            <a:r>
              <a:rPr spc="-800" dirty="0"/>
              <a:t> </a:t>
            </a:r>
            <a:r>
              <a:rPr spc="-290" dirty="0"/>
              <a:t>Attacks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014D3BE-7E69-4B2E-BFC2-2825AD6C8A18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502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Objectives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400" spc="-53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80" dirty="0">
                <a:solidFill>
                  <a:srgbClr val="002060"/>
                </a:solidFill>
                <a:latin typeface="Arial"/>
                <a:cs typeface="Arial"/>
              </a:rPr>
              <a:t>Footprinting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9600" y="996223"/>
            <a:ext cx="6600368" cy="4932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0C4352E-DBFC-4786-A95B-2A4A3901078B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0" y="685800"/>
                </a:moveTo>
                <a:lnTo>
                  <a:pt x="12192000" y="6858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04447" y="495300"/>
            <a:ext cx="375285" cy="375285"/>
          </a:xfrm>
          <a:custGeom>
            <a:avLst/>
            <a:gdLst/>
            <a:ahLst/>
            <a:cxnLst/>
            <a:rect l="l" t="t" r="r" b="b"/>
            <a:pathLst>
              <a:path w="375284" h="375284">
                <a:moveTo>
                  <a:pt x="374903" y="0"/>
                </a:moveTo>
                <a:lnTo>
                  <a:pt x="0" y="0"/>
                </a:lnTo>
                <a:lnTo>
                  <a:pt x="374903" y="374903"/>
                </a:lnTo>
                <a:lnTo>
                  <a:pt x="37490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066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11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419" y="937640"/>
            <a:ext cx="6314440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solidFill>
                  <a:srgbClr val="002060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29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b="1" spc="-145" dirty="0" smtClean="0">
                <a:solidFill>
                  <a:srgbClr val="002060"/>
                </a:solidFill>
                <a:latin typeface="Trebuchet MS"/>
                <a:cs typeface="Trebuchet MS"/>
              </a:rPr>
              <a:t>Hacking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Who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2400" spc="-185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2400" spc="-2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002060"/>
                </a:solidFill>
                <a:latin typeface="Trebuchet MS"/>
                <a:cs typeface="Trebuchet MS"/>
              </a:rPr>
              <a:t>Hacker</a:t>
            </a:r>
            <a:r>
              <a:rPr sz="2400" spc="-180" dirty="0">
                <a:solidFill>
                  <a:srgbClr val="002060"/>
                </a:solidFill>
                <a:latin typeface="Arial"/>
                <a:cs typeface="Arial"/>
              </a:rPr>
              <a:t>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solidFill>
                  <a:srgbClr val="002060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2400" b="1" spc="-155" dirty="0">
                <a:solidFill>
                  <a:srgbClr val="002060"/>
                </a:solidFill>
                <a:latin typeface="Trebuchet MS"/>
                <a:cs typeface="Trebuchet MS"/>
              </a:rPr>
              <a:t>Ethical</a:t>
            </a:r>
            <a:r>
              <a:rPr sz="2400" b="1" spc="-270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400" b="1" spc="-145" dirty="0">
                <a:solidFill>
                  <a:srgbClr val="002060"/>
                </a:solidFill>
                <a:latin typeface="Trebuchet MS"/>
                <a:cs typeface="Trebuchet MS"/>
              </a:rPr>
              <a:t>Hacking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Why </a:t>
            </a:r>
            <a:r>
              <a:rPr sz="2400" b="1" spc="-155" dirty="0">
                <a:solidFill>
                  <a:srgbClr val="002060"/>
                </a:solidFill>
                <a:latin typeface="Trebuchet MS"/>
                <a:cs typeface="Trebuchet MS"/>
              </a:rPr>
              <a:t>Ethical </a:t>
            </a:r>
            <a:r>
              <a:rPr sz="2400" b="1" spc="-135" dirty="0">
                <a:solidFill>
                  <a:srgbClr val="002060"/>
                </a:solidFill>
                <a:latin typeface="Trebuchet MS"/>
                <a:cs typeface="Trebuchet MS"/>
              </a:rPr>
              <a:t>Hacking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229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002060"/>
                </a:solidFill>
                <a:latin typeface="Arial"/>
                <a:cs typeface="Arial"/>
              </a:rPr>
              <a:t>Necessary?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Why </a:t>
            </a: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should </a:t>
            </a: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sz="2400" spc="-1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002060"/>
                </a:solidFill>
                <a:latin typeface="Arial"/>
                <a:cs typeface="Arial"/>
              </a:rPr>
              <a:t>care?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75" dirty="0">
                <a:solidFill>
                  <a:srgbClr val="002060"/>
                </a:solidFill>
                <a:latin typeface="Arial"/>
                <a:cs typeface="Arial"/>
              </a:rPr>
              <a:t>The </a:t>
            </a:r>
            <a:r>
              <a:rPr sz="2400" spc="-215" dirty="0">
                <a:solidFill>
                  <a:srgbClr val="002060"/>
                </a:solidFill>
                <a:latin typeface="Arial"/>
                <a:cs typeface="Arial"/>
              </a:rPr>
              <a:t>Phases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of </a:t>
            </a:r>
            <a:r>
              <a:rPr sz="2400" spc="-110" dirty="0">
                <a:solidFill>
                  <a:srgbClr val="002060"/>
                </a:solidFill>
                <a:latin typeface="Arial"/>
                <a:cs typeface="Arial"/>
              </a:rPr>
              <a:t>Ethical</a:t>
            </a:r>
            <a:r>
              <a:rPr sz="2400" spc="-1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Hacking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solidFill>
                  <a:srgbClr val="002060"/>
                </a:solidFill>
                <a:latin typeface="Arial"/>
                <a:cs typeface="Arial"/>
              </a:rPr>
              <a:t>Network </a:t>
            </a:r>
            <a:r>
              <a:rPr sz="2400" spc="-200" dirty="0">
                <a:solidFill>
                  <a:srgbClr val="002060"/>
                </a:solidFill>
                <a:latin typeface="Arial"/>
                <a:cs typeface="Arial"/>
              </a:rPr>
              <a:t>vs 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Web </a:t>
            </a:r>
            <a:r>
              <a:rPr sz="2400" spc="-114" dirty="0">
                <a:solidFill>
                  <a:srgbClr val="002060"/>
                </a:solidFill>
                <a:latin typeface="Arial"/>
                <a:cs typeface="Arial"/>
              </a:rPr>
              <a:t>Browser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Attacks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Who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Responsible </a:t>
            </a:r>
            <a:r>
              <a:rPr sz="2400" spc="-10" dirty="0">
                <a:solidFill>
                  <a:srgbClr val="002060"/>
                </a:solidFill>
                <a:latin typeface="Arial"/>
                <a:cs typeface="Arial"/>
              </a:rPr>
              <a:t>for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my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Data </a:t>
            </a:r>
            <a:r>
              <a:rPr sz="2400" spc="-30" dirty="0">
                <a:solidFill>
                  <a:srgbClr val="002060"/>
                </a:solidFill>
                <a:latin typeface="Arial"/>
                <a:cs typeface="Arial"/>
              </a:rPr>
              <a:t>in the</a:t>
            </a:r>
            <a:r>
              <a:rPr sz="2400" spc="-4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Cloud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solidFill>
                  <a:srgbClr val="002060"/>
                </a:solidFill>
                <a:latin typeface="Arial"/>
                <a:cs typeface="Arial"/>
              </a:rPr>
              <a:t>Vulnerability </a:t>
            </a:r>
            <a:r>
              <a:rPr sz="2400" spc="-170" dirty="0">
                <a:solidFill>
                  <a:srgbClr val="002060"/>
                </a:solidFill>
                <a:latin typeface="Arial"/>
                <a:cs typeface="Arial"/>
              </a:rPr>
              <a:t>Assessments </a:t>
            </a:r>
            <a:r>
              <a:rPr sz="2400" spc="35" dirty="0">
                <a:solidFill>
                  <a:srgbClr val="002060"/>
                </a:solidFill>
                <a:latin typeface="Arial"/>
                <a:cs typeface="Arial"/>
              </a:rPr>
              <a:t>&amp; </a:t>
            </a:r>
            <a:r>
              <a:rPr sz="2400" spc="-80" dirty="0">
                <a:solidFill>
                  <a:srgbClr val="002060"/>
                </a:solidFill>
                <a:latin typeface="Arial"/>
                <a:cs typeface="Arial"/>
              </a:rPr>
              <a:t>Penetration</a:t>
            </a:r>
            <a:r>
              <a:rPr sz="2400" spc="-3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55" dirty="0">
                <a:solidFill>
                  <a:srgbClr val="002060"/>
                </a:solidFill>
                <a:latin typeface="Arial"/>
                <a:cs typeface="Arial"/>
              </a:rPr>
              <a:t>Testing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70" dirty="0">
                <a:solidFill>
                  <a:srgbClr val="002060"/>
                </a:solidFill>
                <a:latin typeface="Arial"/>
                <a:cs typeface="Arial"/>
              </a:rPr>
              <a:t>What </a:t>
            </a:r>
            <a:r>
              <a:rPr sz="2400" spc="-125" dirty="0">
                <a:solidFill>
                  <a:srgbClr val="002060"/>
                </a:solidFill>
                <a:latin typeface="Arial"/>
                <a:cs typeface="Arial"/>
              </a:rPr>
              <a:t>is </a:t>
            </a:r>
            <a:r>
              <a:rPr sz="2400" spc="-30" dirty="0">
                <a:solidFill>
                  <a:srgbClr val="002060"/>
                </a:solidFill>
                <a:latin typeface="Arial"/>
                <a:cs typeface="Arial"/>
              </a:rPr>
              <a:t>in </a:t>
            </a:r>
            <a:r>
              <a:rPr sz="2400" spc="-25" dirty="0">
                <a:solidFill>
                  <a:srgbClr val="002060"/>
                </a:solidFill>
                <a:latin typeface="Arial"/>
                <a:cs typeface="Arial"/>
              </a:rPr>
              <a:t>the</a:t>
            </a:r>
            <a:r>
              <a:rPr sz="2400" spc="-3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002060"/>
                </a:solidFill>
                <a:latin typeface="Arial"/>
                <a:cs typeface="Arial"/>
              </a:rPr>
              <a:t>Course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42346B6-FA02-4697-8BCE-6E6D95635BC7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4191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Overview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400" spc="-3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002060"/>
                </a:solidFill>
                <a:latin typeface="Arial"/>
                <a:cs typeface="Arial"/>
              </a:rPr>
              <a:t>Network</a:t>
            </a:r>
            <a:r>
              <a:rPr sz="2400" spc="-3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Scanning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2840" y="984416"/>
            <a:ext cx="6467513" cy="4835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F4A2AB7-6348-4DF3-95C0-F0BA70218CB0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323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002060"/>
                </a:solidFill>
                <a:latin typeface="Arial"/>
                <a:cs typeface="Arial"/>
              </a:rPr>
              <a:t>Introduction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002060"/>
                </a:solidFill>
                <a:latin typeface="Arial"/>
                <a:cs typeface="Arial"/>
              </a:rPr>
              <a:t>to</a:t>
            </a:r>
            <a:r>
              <a:rPr sz="2400" spc="-3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Malware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7544" y="1001267"/>
            <a:ext cx="6541008" cy="4888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9F83231-C36C-4D93-A3C6-F146C7165F1F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9173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2060"/>
                </a:solidFill>
                <a:latin typeface="Arial"/>
                <a:cs typeface="Arial"/>
              </a:rPr>
              <a:t>Impact</a:t>
            </a:r>
            <a:r>
              <a:rPr sz="2400" spc="-3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400" spc="-3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Webserver</a:t>
            </a:r>
            <a:r>
              <a:rPr sz="2400" spc="-3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Attacks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2061" y="1006492"/>
            <a:ext cx="6485982" cy="4848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EB8266B-FE73-4AD4-8225-AC48AFD3F3AA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31977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Web</a:t>
            </a:r>
            <a:r>
              <a:rPr sz="2400" spc="-5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Application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Attacks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8767" y="1019970"/>
            <a:ext cx="6398413" cy="4818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F244269-91D2-48EC-984A-5D0777884E1F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114" marR="5080" indent="-122682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Who </a:t>
            </a:r>
            <a:r>
              <a:rPr spc="-204" dirty="0"/>
              <a:t>is </a:t>
            </a:r>
            <a:r>
              <a:rPr spc="-245" dirty="0"/>
              <a:t>Responsible </a:t>
            </a:r>
            <a:r>
              <a:rPr spc="-270" dirty="0"/>
              <a:t>for</a:t>
            </a:r>
            <a:r>
              <a:rPr spc="-985" dirty="0"/>
              <a:t> </a:t>
            </a:r>
            <a:r>
              <a:rPr spc="-300" dirty="0"/>
              <a:t>my  </a:t>
            </a:r>
            <a:r>
              <a:rPr spc="-200" dirty="0"/>
              <a:t>Data </a:t>
            </a:r>
            <a:r>
              <a:rPr spc="-260" dirty="0"/>
              <a:t>in </a:t>
            </a:r>
            <a:r>
              <a:rPr spc="-285" dirty="0"/>
              <a:t>the</a:t>
            </a:r>
            <a:r>
              <a:rPr spc="-620" dirty="0"/>
              <a:t> </a:t>
            </a:r>
            <a:r>
              <a:rPr spc="-254" dirty="0"/>
              <a:t>Cloud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21F3140-34CD-4CCB-AF35-E67FF7CBCC7A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62039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NIST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Cloud</a:t>
            </a:r>
            <a:r>
              <a:rPr sz="2400" spc="-31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Computing</a:t>
            </a:r>
            <a:r>
              <a:rPr sz="2400" spc="-2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Reference</a:t>
            </a:r>
            <a:r>
              <a:rPr sz="2400" spc="-3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Architecture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26543" y="1009609"/>
            <a:ext cx="6654309" cy="4895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2CB44DF-18D7-4788-93E7-7B110ABDEAC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30251"/>
            <a:ext cx="3460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Cloud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Computing</a:t>
            </a:r>
            <a:r>
              <a:rPr sz="2400" spc="-5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Attacks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4670" y="1056372"/>
            <a:ext cx="6379883" cy="4763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168BDD6-D79E-4C5A-A6CE-F71039E23EC8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460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Cloud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Computing</a:t>
            </a:r>
            <a:r>
              <a:rPr sz="2400" spc="-5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Threats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67376" y="977301"/>
            <a:ext cx="6660180" cy="4974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3C39B06-49B8-4866-9937-BBD6985D9C1F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460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Cloud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Computing</a:t>
            </a:r>
            <a:r>
              <a:rPr sz="2400" spc="-5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Threats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1269" y="995893"/>
            <a:ext cx="6509044" cy="490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3F13993-A857-4346-A3FD-B7222A23826F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1105" marR="5080" indent="-120904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Vulnerability </a:t>
            </a:r>
            <a:r>
              <a:rPr spc="-215" dirty="0"/>
              <a:t>Assessments</a:t>
            </a:r>
            <a:r>
              <a:rPr spc="-490" dirty="0"/>
              <a:t> </a:t>
            </a:r>
            <a:r>
              <a:rPr spc="-10" dirty="0"/>
              <a:t>&amp;  </a:t>
            </a:r>
            <a:r>
              <a:rPr spc="-290" dirty="0"/>
              <a:t>Penetration</a:t>
            </a:r>
            <a:r>
              <a:rPr spc="-375" dirty="0"/>
              <a:t> </a:t>
            </a:r>
            <a:r>
              <a:rPr spc="-345" dirty="0"/>
              <a:t>Testing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CC1D88A-CCBD-4E41-8FF6-93EB6B58750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4821" y="1682326"/>
            <a:ext cx="9401729" cy="3686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662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solidFill>
                  <a:srgbClr val="002060"/>
                </a:solidFill>
                <a:latin typeface="Arial"/>
                <a:cs typeface="Arial"/>
              </a:rPr>
              <a:t>Think</a:t>
            </a:r>
            <a:r>
              <a:rPr sz="2400" spc="-3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Like</a:t>
            </a:r>
            <a:r>
              <a:rPr sz="2400" spc="-3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2400" spc="-3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002060"/>
                </a:solidFill>
                <a:latin typeface="Arial"/>
                <a:cs typeface="Arial"/>
              </a:rPr>
              <a:t>Hacker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90F24CE-F361-48A8-809E-8EDB32D4E864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2563CD71-CE76-4EF4-90AD-B7058D9013DB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14400"/>
            <a:ext cx="9524999" cy="500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BFC190F-8662-4421-A630-2B062245D6A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10820400" cy="4894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4468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Elements</a:t>
            </a:r>
            <a:r>
              <a:rPr sz="2400" spc="-3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2060"/>
                </a:solidFill>
                <a:latin typeface="Arial"/>
                <a:cs typeface="Arial"/>
              </a:rPr>
              <a:t>of</a:t>
            </a:r>
            <a:r>
              <a:rPr sz="2400" spc="-3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2060"/>
                </a:solidFill>
                <a:latin typeface="Arial"/>
                <a:cs typeface="Arial"/>
              </a:rPr>
              <a:t>Information</a:t>
            </a:r>
            <a:r>
              <a:rPr sz="2400" spc="-3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002060"/>
                </a:solidFill>
                <a:latin typeface="Arial"/>
                <a:cs typeface="Arial"/>
              </a:rPr>
              <a:t>Security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22891" y="970541"/>
            <a:ext cx="6500091" cy="4858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E57AB2DC-97C0-4275-8926-C7146470F934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5256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002060"/>
                </a:solidFill>
                <a:latin typeface="Arial"/>
                <a:cs typeface="Arial"/>
              </a:rPr>
              <a:t>Information</a:t>
            </a:r>
            <a:r>
              <a:rPr sz="2400" spc="-3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002060"/>
                </a:solidFill>
                <a:latin typeface="Arial"/>
                <a:cs typeface="Arial"/>
              </a:rPr>
              <a:t>Security</a:t>
            </a:r>
            <a:r>
              <a:rPr sz="2400" spc="-31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002060"/>
                </a:solidFill>
                <a:latin typeface="Arial"/>
                <a:cs typeface="Arial"/>
              </a:rPr>
              <a:t>Threat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002060"/>
                </a:solidFill>
                <a:latin typeface="Arial"/>
                <a:cs typeface="Arial"/>
              </a:rPr>
              <a:t>Categories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8877" y="1078103"/>
            <a:ext cx="6511985" cy="4789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54698C3-2F34-4D69-BA0B-491CD48BC758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4616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2060"/>
                </a:solidFill>
                <a:latin typeface="Arial"/>
                <a:cs typeface="Arial"/>
              </a:rPr>
              <a:t>What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Vulnerability</a:t>
            </a:r>
            <a:r>
              <a:rPr sz="2400" spc="-3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002060"/>
                </a:solidFill>
                <a:latin typeface="Arial"/>
                <a:cs typeface="Arial"/>
              </a:rPr>
              <a:t>Assessment?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45335" y="981538"/>
            <a:ext cx="6582562" cy="4916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08B1A76-A2FD-4268-BDB5-E445FF1B8805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6543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2060"/>
                </a:solidFill>
                <a:latin typeface="Arial"/>
                <a:cs typeface="Arial"/>
              </a:rPr>
              <a:t>Penetration</a:t>
            </a:r>
            <a:r>
              <a:rPr sz="2400" spc="-3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Testing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34514" y="974315"/>
            <a:ext cx="6592412" cy="491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852E0A33-2940-4654-9D13-B00F43539B92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8739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002060"/>
                </a:solidFill>
                <a:latin typeface="Arial"/>
                <a:cs typeface="Arial"/>
              </a:rPr>
              <a:t>Security</a:t>
            </a:r>
            <a:r>
              <a:rPr sz="2400" spc="-31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002060"/>
                </a:solidFill>
                <a:latin typeface="Arial"/>
                <a:cs typeface="Arial"/>
              </a:rPr>
              <a:t>Audit</a:t>
            </a:r>
            <a:r>
              <a:rPr sz="2400" spc="-3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002060"/>
                </a:solidFill>
                <a:latin typeface="Arial"/>
                <a:cs typeface="Arial"/>
              </a:rPr>
              <a:t>vs</a:t>
            </a:r>
            <a:r>
              <a:rPr sz="2400" spc="-3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65" dirty="0">
                <a:solidFill>
                  <a:srgbClr val="002060"/>
                </a:solidFill>
                <a:latin typeface="Arial"/>
                <a:cs typeface="Arial"/>
              </a:rPr>
              <a:t>Vulnerability</a:t>
            </a:r>
            <a:r>
              <a:rPr sz="2400" spc="-28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Assessment</a:t>
            </a:r>
            <a:r>
              <a:rPr sz="2400" spc="-2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002060"/>
                </a:solidFill>
                <a:latin typeface="Arial"/>
                <a:cs typeface="Arial"/>
              </a:rPr>
              <a:t>vs</a:t>
            </a:r>
            <a:r>
              <a:rPr sz="2400" spc="-3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002060"/>
                </a:solidFill>
                <a:latin typeface="Arial"/>
                <a:cs typeface="Arial"/>
              </a:rPr>
              <a:t>Penetration</a:t>
            </a:r>
            <a:r>
              <a:rPr sz="24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Testing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97617" y="985808"/>
            <a:ext cx="6396845" cy="4781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0C2673D3-9331-4675-B736-E7AF55E324FB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8614" y="3007309"/>
            <a:ext cx="54203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What </a:t>
            </a:r>
            <a:r>
              <a:rPr spc="-204" dirty="0"/>
              <a:t>is </a:t>
            </a:r>
            <a:r>
              <a:rPr spc="-254" dirty="0"/>
              <a:t>in </a:t>
            </a:r>
            <a:r>
              <a:rPr spc="-285" dirty="0"/>
              <a:t>the</a:t>
            </a:r>
            <a:r>
              <a:rPr spc="-894" dirty="0"/>
              <a:t> </a:t>
            </a:r>
            <a:r>
              <a:rPr spc="-285" dirty="0"/>
              <a:t>Course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3956591-B8A5-493A-81FF-50F314AC4D36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0477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O</a:t>
            </a:r>
            <a:r>
              <a:rPr sz="2400" spc="-55" dirty="0">
                <a:solidFill>
                  <a:srgbClr val="002060"/>
                </a:solidFill>
                <a:latin typeface="Arial"/>
                <a:cs typeface="Arial"/>
              </a:rPr>
              <a:t>u</a:t>
            </a:r>
            <a:r>
              <a:rPr sz="2400" spc="85" dirty="0">
                <a:solidFill>
                  <a:srgbClr val="002060"/>
                </a:solidFill>
                <a:latin typeface="Arial"/>
                <a:cs typeface="Arial"/>
              </a:rPr>
              <a:t>t</a:t>
            </a: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li</a:t>
            </a:r>
            <a:r>
              <a:rPr sz="2400" spc="-55" dirty="0">
                <a:solidFill>
                  <a:srgbClr val="002060"/>
                </a:solidFill>
                <a:latin typeface="Arial"/>
                <a:cs typeface="Arial"/>
              </a:rPr>
              <a:t>n</a:t>
            </a:r>
            <a:r>
              <a:rPr sz="2400" spc="80" dirty="0">
                <a:solidFill>
                  <a:srgbClr val="002060"/>
                </a:solidFill>
                <a:latin typeface="Arial"/>
                <a:cs typeface="Arial"/>
              </a:rPr>
              <a:t>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6003" y="896111"/>
            <a:ext cx="8782812" cy="5065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B830667F-1390-4247-A090-8732F931D48A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899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0" dirty="0">
                <a:solidFill>
                  <a:srgbClr val="002060"/>
                </a:solidFill>
                <a:latin typeface="Arial"/>
                <a:cs typeface="Arial"/>
              </a:rPr>
              <a:t>New</a:t>
            </a:r>
            <a:r>
              <a:rPr sz="2400" spc="-4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002060"/>
                </a:solidFill>
                <a:latin typeface="Arial"/>
                <a:cs typeface="Arial"/>
              </a:rPr>
              <a:t>Features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88491" y="941832"/>
            <a:ext cx="10415016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3924ED9B-A212-430B-97C6-BDB4CA023E51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3234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2060"/>
                </a:solidFill>
                <a:latin typeface="Arial"/>
                <a:cs typeface="Arial"/>
              </a:rPr>
              <a:t>What</a:t>
            </a:r>
            <a:r>
              <a:rPr sz="2400" spc="-3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7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Hacking?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3517" y="1039116"/>
            <a:ext cx="6532457" cy="4800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174967E-60BB-4132-8CDF-E93A6A11FE5E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30251"/>
            <a:ext cx="18675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9" dirty="0">
                <a:solidFill>
                  <a:srgbClr val="002060"/>
                </a:solidFill>
                <a:latin typeface="Arial"/>
                <a:cs typeface="Arial"/>
              </a:rPr>
              <a:t>CEH </a:t>
            </a:r>
            <a:r>
              <a:rPr sz="2400" spc="-75" dirty="0">
                <a:solidFill>
                  <a:srgbClr val="002060"/>
                </a:solidFill>
                <a:latin typeface="Arial"/>
                <a:cs typeface="Arial"/>
              </a:rPr>
              <a:t>v10</a:t>
            </a:r>
            <a:r>
              <a:rPr sz="2400" spc="-4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002060"/>
                </a:solidFill>
                <a:latin typeface="Arial"/>
                <a:cs typeface="Arial"/>
              </a:rPr>
              <a:t>iLabs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25039" y="751331"/>
            <a:ext cx="7767827" cy="5332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5CA25E4-13E7-449E-9550-626AA88E1C77}" type="datetime2">
              <a:rPr lang="en-US" smtClean="0"/>
              <a:t>Sunday, March 27, 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193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Practical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1600" y="1233297"/>
            <a:ext cx="9680448" cy="3783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9DBE9E2F-19F8-450E-AD2F-725C23C223D5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1193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Practical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0703" y="871727"/>
            <a:ext cx="10070592" cy="5082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618BF03-240E-4FC2-96FC-D1C6B08668D1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4954" y="3201746"/>
            <a:ext cx="28162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0" dirty="0">
                <a:solidFill>
                  <a:srgbClr val="00AEEE"/>
                </a:solidFill>
                <a:latin typeface="Times New Roman"/>
                <a:cs typeface="Times New Roman"/>
              </a:rPr>
              <a:t>THANK </a:t>
            </a:r>
            <a:r>
              <a:rPr sz="3200" dirty="0">
                <a:solidFill>
                  <a:srgbClr val="00AEEE"/>
                </a:solidFill>
                <a:latin typeface="Times New Roman"/>
                <a:cs typeface="Times New Roman"/>
              </a:rPr>
              <a:t>YOU</a:t>
            </a:r>
            <a:r>
              <a:rPr sz="3200" spc="-30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00AEEE"/>
                </a:solidFill>
                <a:latin typeface="Times New Roman"/>
                <a:cs typeface="Times New Roman"/>
              </a:rPr>
              <a:t>!!!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D0388C5-BC22-4221-90D8-80E7F7567E25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1000"/>
            <a:ext cx="4343400" cy="4343400"/>
          </a:xfrm>
          <a:prstGeom prst="rect">
            <a:avLst/>
          </a:prstGeom>
          <a:effectLst>
            <a:glow rad="596900">
              <a:schemeClr val="accent1">
                <a:alpha val="40000"/>
              </a:schemeClr>
            </a:glow>
            <a:outerShdw dist="88900" dir="3000000" sx="1000" sy="1000" algn="ctr" rotWithShape="0">
              <a:srgbClr val="000000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307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002060"/>
                </a:solidFill>
                <a:latin typeface="Arial"/>
                <a:cs typeface="Arial"/>
              </a:rPr>
              <a:t>Who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5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002060"/>
                </a:solidFill>
                <a:latin typeface="Arial"/>
                <a:cs typeface="Arial"/>
              </a:rPr>
              <a:t>a</a:t>
            </a:r>
            <a:r>
              <a:rPr sz="2400" spc="-36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Hacker?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6527" y="1014514"/>
            <a:ext cx="6459174" cy="4828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1294CCC1-AE97-418C-9C49-3827117F2153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32823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002060"/>
                </a:solidFill>
                <a:latin typeface="Arial"/>
                <a:cs typeface="Arial"/>
              </a:rPr>
              <a:t>What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Ethical</a:t>
            </a:r>
            <a:r>
              <a:rPr sz="24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002060"/>
                </a:solidFill>
                <a:latin typeface="Arial"/>
                <a:cs typeface="Arial"/>
              </a:rPr>
              <a:t>Hacking?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91914" y="1018062"/>
            <a:ext cx="6425125" cy="4833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44CFCFAF-1103-465E-B948-0E0D1A53F500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4615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2060"/>
                </a:solidFill>
                <a:latin typeface="Arial"/>
                <a:cs typeface="Arial"/>
              </a:rPr>
              <a:t>Why</a:t>
            </a:r>
            <a:r>
              <a:rPr sz="2400" spc="-3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Ethical</a:t>
            </a:r>
            <a:r>
              <a:rPr sz="2400" spc="-2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Hacking</a:t>
            </a:r>
            <a:r>
              <a:rPr sz="2400" spc="-30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3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Necessary?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37420" y="978326"/>
            <a:ext cx="6574899" cy="4913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DC43EF1B-2495-4520-8EA5-FAF7CAB9C79D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4615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2060"/>
                </a:solidFill>
                <a:latin typeface="Arial"/>
                <a:cs typeface="Arial"/>
              </a:rPr>
              <a:t>Why</a:t>
            </a:r>
            <a:r>
              <a:rPr sz="2400" spc="-32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05" dirty="0">
                <a:solidFill>
                  <a:srgbClr val="002060"/>
                </a:solidFill>
                <a:latin typeface="Arial"/>
                <a:cs typeface="Arial"/>
              </a:rPr>
              <a:t>Ethical</a:t>
            </a:r>
            <a:r>
              <a:rPr sz="2400" spc="-2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002060"/>
                </a:solidFill>
                <a:latin typeface="Arial"/>
                <a:cs typeface="Arial"/>
              </a:rPr>
              <a:t>Hacking</a:t>
            </a:r>
            <a:r>
              <a:rPr sz="2400" spc="-3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is</a:t>
            </a:r>
            <a:r>
              <a:rPr sz="2400" spc="-34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2060"/>
                </a:solidFill>
                <a:latin typeface="Arial"/>
                <a:cs typeface="Arial"/>
              </a:rPr>
              <a:t>Necessary?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7497" y="997498"/>
            <a:ext cx="6620971" cy="495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7BF8EF16-1A07-415C-97A0-5D054261FD74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30251"/>
            <a:ext cx="2461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002060"/>
                </a:solidFill>
                <a:latin typeface="Arial"/>
                <a:cs typeface="Arial"/>
              </a:rPr>
              <a:t>Why</a:t>
            </a:r>
            <a:r>
              <a:rPr sz="2400" spc="-34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002060"/>
                </a:solidFill>
                <a:latin typeface="Arial"/>
                <a:cs typeface="Arial"/>
              </a:rPr>
              <a:t>Should</a:t>
            </a:r>
            <a:r>
              <a:rPr sz="2400" spc="-32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002060"/>
                </a:solidFill>
                <a:latin typeface="Arial"/>
                <a:cs typeface="Arial"/>
              </a:rPr>
              <a:t>I</a:t>
            </a:r>
            <a:r>
              <a:rPr sz="2400" spc="-36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2400" spc="-95" dirty="0">
                <a:solidFill>
                  <a:srgbClr val="002060"/>
                </a:solidFill>
                <a:latin typeface="Arial"/>
                <a:cs typeface="Arial"/>
              </a:rPr>
              <a:t>Care</a:t>
            </a:r>
            <a:endParaRPr sz="24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41092" y="941832"/>
            <a:ext cx="7152132" cy="497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89BD5F8-37AA-49D8-AC93-5DD6DCB069AE}" type="datetime2">
              <a:rPr lang="en-US" smtClean="0"/>
              <a:t>Sunday, March 27, 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c45fcdf3cc56e9e6e5cb84ff334c5d721f9d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291</Words>
  <Application>Microsoft Office PowerPoint</Application>
  <PresentationFormat>Widescreen</PresentationFormat>
  <Paragraphs>137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Noto Sans</vt:lpstr>
      <vt:lpstr>Times New Roman</vt:lpstr>
      <vt:lpstr>Trebuchet MS</vt:lpstr>
      <vt:lpstr>Office Theme</vt:lpstr>
      <vt:lpstr>CEH: Understanding  Ethical Hacking</vt:lpstr>
      <vt:lpstr>Agenda</vt:lpstr>
      <vt:lpstr>Think Like a Hacker</vt:lpstr>
      <vt:lpstr>What is Hacking?</vt:lpstr>
      <vt:lpstr>Who is a Hacker?</vt:lpstr>
      <vt:lpstr>What is Ethical Hacking?</vt:lpstr>
      <vt:lpstr>Why Ethical Hacking is Necessary?</vt:lpstr>
      <vt:lpstr>Why Ethical Hacking is Necessary?</vt:lpstr>
      <vt:lpstr>Why Should I Care</vt:lpstr>
      <vt:lpstr>PowerPoint Presentation</vt:lpstr>
      <vt:lpstr>PowerPoint Presentation</vt:lpstr>
      <vt:lpstr>The Phases of Ethical Hacking</vt:lpstr>
      <vt:lpstr>Reconnaissance</vt:lpstr>
      <vt:lpstr>Scanning</vt:lpstr>
      <vt:lpstr>Gaining Access</vt:lpstr>
      <vt:lpstr>Maintaining Access</vt:lpstr>
      <vt:lpstr>Clearing Tracks</vt:lpstr>
      <vt:lpstr>Network vs Web Browser Attacks</vt:lpstr>
      <vt:lpstr>Objectives of Footprinting</vt:lpstr>
      <vt:lpstr>Overview of Network Scanning</vt:lpstr>
      <vt:lpstr>Introduction to Malware</vt:lpstr>
      <vt:lpstr>Impact of Webserver Attacks</vt:lpstr>
      <vt:lpstr>Web Application Attacks</vt:lpstr>
      <vt:lpstr>Who is Responsible for my  Data in the Cloud</vt:lpstr>
      <vt:lpstr>NIST Cloud Computing Reference Architecture</vt:lpstr>
      <vt:lpstr>Cloud Computing Attacks</vt:lpstr>
      <vt:lpstr>Cloud Computing Threats</vt:lpstr>
      <vt:lpstr>Cloud Computing Threats</vt:lpstr>
      <vt:lpstr>Vulnerability Assessments &amp;  Penetration Testing</vt:lpstr>
      <vt:lpstr>PowerPoint Presentation</vt:lpstr>
      <vt:lpstr>PowerPoint Presentation</vt:lpstr>
      <vt:lpstr>Elements of Information Security</vt:lpstr>
      <vt:lpstr>Information Security Threat Categories</vt:lpstr>
      <vt:lpstr>What is Vulnerability Assessment?</vt:lpstr>
      <vt:lpstr>Penetration Testing</vt:lpstr>
      <vt:lpstr>Security Audit vs Vulnerability Assessment vs Penetration Testing</vt:lpstr>
      <vt:lpstr>What is in the Course</vt:lpstr>
      <vt:lpstr>Outline</vt:lpstr>
      <vt:lpstr>New Features</vt:lpstr>
      <vt:lpstr>CEH v10 iLabs</vt:lpstr>
      <vt:lpstr>Practical</vt:lpstr>
      <vt:lpstr>Practical</vt:lpstr>
      <vt:lpstr>THANK YOU !!!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Bedevil</dc:creator>
  <cp:lastModifiedBy>acer nitro</cp:lastModifiedBy>
  <cp:revision>21</cp:revision>
  <dcterms:created xsi:type="dcterms:W3CDTF">2018-12-20T09:08:10Z</dcterms:created>
  <dcterms:modified xsi:type="dcterms:W3CDTF">2022-03-27T19:50:36Z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2018-12-20T00:00:00Z</vt:filetime>
  </property>
</Properties>
</file>